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689" r:id="rId3"/>
    <p:sldId id="507" r:id="rId4"/>
    <p:sldId id="508" r:id="rId6"/>
    <p:sldId id="777" r:id="rId7"/>
    <p:sldId id="779" r:id="rId8"/>
    <p:sldId id="863" r:id="rId9"/>
    <p:sldId id="864" r:id="rId10"/>
    <p:sldId id="865" r:id="rId11"/>
    <p:sldId id="867" r:id="rId12"/>
    <p:sldId id="868" r:id="rId13"/>
    <p:sldId id="824" r:id="rId14"/>
    <p:sldId id="871" r:id="rId15"/>
    <p:sldId id="872" r:id="rId16"/>
    <p:sldId id="895" r:id="rId17"/>
    <p:sldId id="896" r:id="rId18"/>
    <p:sldId id="897" r:id="rId19"/>
    <p:sldId id="877" r:id="rId20"/>
    <p:sldId id="878" r:id="rId21"/>
    <p:sldId id="879" r:id="rId22"/>
    <p:sldId id="767" r:id="rId23"/>
    <p:sldId id="768" r:id="rId2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9"/>
      <p:bold r:id="rId30"/>
    </p:embeddedFont>
    <p:embeddedFont>
      <p:font typeface="微软雅黑" panose="020B0503020204020204" charset="-122"/>
      <p:regular r:id="rId31"/>
    </p:embeddedFont>
    <p:embeddedFont>
      <p:font typeface="黑体" panose="02010609060101010101" charset="-122"/>
      <p:regular r:id="rId32"/>
    </p:embeddedFont>
    <p:embeddedFont>
      <p:font typeface="隶书" panose="02010509060101010101" pitchFamily="49" charset="-122"/>
      <p:regular r:id="rId33"/>
    </p:embeddedFont>
  </p:embeddedFontLst>
  <p:custDataLst>
    <p:tags r:id="rId3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C340A"/>
    <a:srgbClr val="FE8900"/>
    <a:srgbClr val="4DD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3" autoAdjust="0"/>
  </p:normalViewPr>
  <p:slideViewPr>
    <p:cSldViewPr showGuides="1">
      <p:cViewPr varScale="1">
        <p:scale>
          <a:sx n="76" d="100"/>
          <a:sy n="76" d="100"/>
        </p:scale>
        <p:origin x="1661" y="43"/>
      </p:cViewPr>
      <p:guideLst>
        <p:guide orient="horz" pos="2034"/>
        <p:guide pos="29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gs" Target="tags/tag122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190 854,'1'0,"1"0,-2 1,2 0,-1 0,0 1,1-1,0 0,-1-1,2 1,0 0,1 0,3 2,0-2,0 0,0 0,0-1,1 0,0 0,-1 0,0 0,-2 0,-1-1,-1 0,0 0,0 0,0 0,3 0,1-1,0 1,0-2,0 2,0 0,0 1,-2 0,-1 0,0 0,-1 0,0 0,1 0,1 0,2 0,0 0,-1 0,1 0,1 0,1 0,-2 0,-1 0,1 0,-2 0,1 0,-4 0,3 0,-1 0,3 0,-2-1,2 1,-2 0,2 0,-2 0,-1 0,1 0,-2 0,2 0,-2-1,-1 0,1 0,0 0,-1 1,1-1,-1 0,0 1,2 0,-1-1,0 1,-1 0,1-1,-1 1,-1 0,1 0,1 0,-2 0,1 0,-1 0,1 0,0 0,0 0,0 0,1 0,-1 0,1 0,1 0,-1 0,1 0,-1-1,1 0,-1 0,-1 1,1-1,0 1,0 0,1 0,-2 0,0 0,1 0,-1 0,0 0,1 0,-1 0,-1 1,1-1,1 1,-2-1,2 2,-1-1,0 1,-1 0,1-1,0 0,0 0,-1 0,1 0,1 0,2-1,0 0,0 1,-1-1,0 0,-1 0,-1 0,1 1,-1-1,-1 0,1 0,-1 0,1 0,1 0,-2 0,1-1,0 1,-1-1,0 1,1 0,0 0,-1 0,0 0,0 0,0 0,0 0,0 0,0 0,0 0,0 0,1-1,0 0,-1-1,1 0,0 0,-1 1,0-2,0 1,1-1,-2 1,2-1,-1 0,1-1,-2 1,0 2,0-2,0 0,-1 2,0-3,0 1,-1 0,0-1,0 1,0 2,-1-2,0 1,2 0,-3 0,1 0,0 0,0 1,2 0,-2 0,0 0,0 0,1 1,-1 0,0 0,0 0,-3 0,1 1,-2-1,0 1,2 0,-2-1,3 0,-1 1,0 0,1 1,0-1,0 0,-2 2,3-2,-1 1,1-1,-5 1,3-1,1 1,-3-1,1 0,1 0,-2-1,0 2,0-2,1 0,-1 0,2 0,-2 1,0-1,0 1,0 1,-1 1,1-2,0 0,1-1,-1 1,0-1,0 1,0-1,3 0,-1 0,2 0,-1 0,-2 0,0 0,0 0,-1 0,0 0,3 0,-1 0,3 0,-1 0,1 0,1 0,-2 0,0 1,0-1,-1 1,-1-1,1 0,1 0,-1 0,1 0,-2 1,2-1,-2 0,2 0,0 0,-1 0,0 0,-1 1,0-1,-2 0,0 1,0-1,0 0,1 0,0 0,3 0,-1 0,0 0,-2 0,1 0,1 0,0 0,1 0,2 0,-1 1,1-1,-1 2,-1-1,1 0,0 0,0-1,-1 2,-2 0,2 0,-1 0,0-1,-2 2,4-2,-2 0,1 0,-1 0,1 0,1 0,0 0,1 0,1 0,-1 0,0 1,1-1,0 1,0-1,0 1,0 0,0-1,0 1,0 0,0 0,0 0,1-1,-1 0,1-1,-1 1,1-1,-1 1,1 0,0-1,0 2,-1-1,-7-1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678 570,'7'1,"1"0,-1 0,2 0,16 2,-12-3,1 3,-3-3,1 1,0 1,8-2,-11 0,-1 0,6-2,-7 2,-2-2,1 0,9-6,-5 3,3-2,8-8,-12 10,0 0,-3 0,3-3,-6 5,0-1,-1 0,-1 0,0-5,-1 4,-1 1,-4-8,-2 5,2 1,-2-1,-3-1,1 0,-2 2,2-1,-11-6,6 4,0 1,-17-3,16 5,1 2,1 0,-1 1,-10 1,14 2,-5 0,6 1,2 1,-3 4,1 1,-2-1,2 2,-6 2,7-5,2 0,0-1,2-1,-1 1,-3 3,6-3,-1-1,-1 4,3-4,-1-1,1 4,0-3,1-2,-1 1,1 0,-1 0,1-1,0 1,-1-2,1 1,-1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516 733,'2'1,"3"1,1 2,0-2,1 1,2-1,-1-1,-1 0,0 1,-2-2,-2 1,1 0,0-1,-1 0,1 0,0 0,0 1,0-1,-1 0,1 0,3 0,-2 0,1 0,-3 0,6 0,-5 0,0 0,4 0,-3 0,-1 0,-1 0,0 0,0 0,2 0,-2 0,-1 0,0 0,1 0,-1 0,4-1,-3 0,1 1,1-2,-3 2,-1 0,3 0,-3 0,1 0,-1 0,1 0,-1-1,1 1,-1 0,-1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898 886,'2'1,"1"0,-1-1,5 2,-3-2,4 1,-2-1,4 0,-6 0,3 0,-3 0,5-1,-5 1,-2 0,2 0,-1 0,-1 0,4 0,-4 0,1 0,1 0,-1 0,-1 0,0 0,0 0,0 0,-1 0,1 0,-1 0,3 0,-3 0,1 0,1 0,-1 0,-1 0,1 0,2 0,-1 0,1 0,-1 0,-1 0,1 0,0 0,1 0,-1 0,-2 0,1 0,-1 0,1 0,-1 0,0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968 864,'3'2,"3"2,0 0,1 1,0-1,1 0,-1 0,0-2,0-1,0-1,0 0,0-1,-1-1,3-1,0-2,7-3,-8 3,-1 2,-1-1,-1 2,1-3,-3 2,0-1,-1 1,0-1,0-2,0 2,-1 0,0-1,-1 1,0-1,-1-6,-1 7,0 0,-1 0,0-1,0 3,-5-6,5 5,-4-4,3 3,-1 1,2-1,-1 1,-2-1,1 1,-2-1,-1-1,-7 0,9 3,-1 0,3 1,-2-1,-1 2,3 0,-5 1,4 1,-9 1,8-2,-3 2,4 0,3-2,-1 2,0 0,0-1,0 2,0-1,-1 0,-5 5,5-5,-4 5,5-5,-1 1,2 0,-4 5,4-5,0 0,1 0,-1-1,1 1,1-2,-1 1,1-2,0 0,0 0,1 4,2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299 960,'1'0,"1"0,-1 0,4 0,-3 0,0 0,1 0,-1 0,0 0,1 0,-2 0,2 0,-1 0,7 0,-3 0,-3 0,1 0,-3 0,5 0,-3 0,0 0,4-2,-4 1,1 0,2 0,3-1,-5 1,-1 1,-1-1,4 1,-5 0,1 0,-1 0,1 0,0 0,1 0,-2 0,3 0,-3 0,2 0,-1 0,-1 0,1 0,0 0,0 0,0 0,0 0,-1 0,1 0,4 0,-3 0,2 0,-3 0,-1 0,2 0,-2 0,3 0,-2 0,2 1,-2-1,0 0,1 1,0 0,0 0,-1 0,2-1,4 2,-4-2,-2 0,2 1,3 0,-5 0,2 0,0-1,4 1,-3-1,2 2,-2-1,9 1,-7-2,-2 1,6 0,-7-1,1 0,0 1,-1-1,1 0,0 1,-1-1,6 0,-6 0,3 0,-1 0,-2 1,-2-1,1 0,1 0,-1 0,0 0,-1 0,-1 0,1 0,-1 0,1 0,0 0,-1 1,1-1,0 0,1 0,0 1,0-1,-1 0,0 0,0 0,-1 0,2 0,-2 0,0 0,0 0,0 0,0 0,-1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388 583,'7'-1,"-2"0,2 1,6-2,-6 0,-2 1,-1 1,-2-1,4 1,-5 0,0 0,1 0,-1 0,2 0,-1 0,2 0,-1 0,-1 0,0-1,1 1,-1 0,0 0,0 0,-1 0,1 0,-1 0,1 0,0 0,0 0,-1 0,0 0,0 0,-1 1,0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575 473,'4'1,"0"1,0 0,0 0,0 0,0 0,2 1,-2-1,0-1,0 1,3 0,-3 0,0-1,-1 0,3 1,-2-1,-2 0,0 0,1-1,-1 1,2 0,-2 0,1 0,-1-1,0 1,0-1,3 0,-1 0,-1 0,4 0,1 0,-4 0,-2 0,2 0,0 0,2-2,8 1,-7 0,0 0,-2 1,3-1,-5 1,0 0,0 0,0 0,-2 0,1 0,1 0,-2 0,3 0,-1 0,0 0,1 0,-1 0,1-1,-1 1,0-1,-2 0,1 1,0 0,-1 0,1-1,1 0,1 1,-1-1,3 1,-4-1,2 0,-2 0,0 0,-1 1,0-1,1 1,-1-1,1 0,-1 0,0 1,1-2,-1 2,0-1,0-1,0 2,-1-1,0-1,1 1,1-3,-1 3,1-2,-1 0,-1 0,1 0,0-3,0 3,0 2,-1-2,0 0,0 0,0 1,-1-1,1 1,-1 1,1-1,-1 0,0 1,1-1,-2 0,2 0,-1 0,-1 0,1 1,0-1,0 0,0-1,0 2,-1 0,2-1,-2 1,0-1,-4-1,3 1,-2-1,-6-1,5 2,-6-2,6 2,-1 1,0 0,0-1,-3 1,2 1,-10-1,12 1,1 0,-1 0,3 0,-5 0,4 1,-1 0,1-1,-1 1,-6 2,6-3,-2 3,-3-1,6-1,2 0,-2 1,-2-1,5-1,-4 2,1 0,2 0,-2 0,1-1,1-1,1 2,-2-1,2 0,-1-1,-1 2,1-1,0-1,1 2,-3-1,3-1,0 1,0 0,0-1,1 1,-1-1,0 1,1 0,-2 0,1 0,-1 1,0 2,0-1,2-2,-3 3,3-3,-2 2,1 0,0-2,1 1,-1-1,1 1,-1-2,1 1,0 0,0 0,0 0,0 0,0 0,0 0,0 0,0 0,0 0,0 0,0 0,0 0,0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365 717,'21'1,"7"0,1 3,2-4,-6 2,15-1,-22 1,18-1,-19 0,1 1,0-2,1 0,-1 0,9 2,-19-2,-1 0,-2 0,-1 0,-2 0,3 0,-4 0,1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585 885,'11'0,"18"4,-14-1,0-2,2 1,2 1,3 0,33 4,-20-3,-4-2,-12-1,-6-1,-1 0,6 0,-13 0,0 0,-2 0,1 0,-2 0,2 0,-2 0,11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303 390,'13'2,"6"1,4 0,-1 1,0-3,-1 1,-4 1,16-1,-4 2,-16-2,9 2,-10-3,0 0,-2 1,14 0,-14-2,9 2,-9-2,-2 0,10 0,-9-1,-1 1,-1-1,0 0,0 0,-3 0,1 1,4-2,-4 1,9-3,-7 3,0-1,0 0,-1 1,-1 0,4-1,-5 2,3-1,-5 1,0 0,0 0,1 0,-2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1003 461,'2'0,"4"0,-2 0,1 0,-2 0,1 0,-1 0,3 0,-3 0,0 0,-1 0,1 0,1 0,-1 0,-1 0,2-1,-2 0,0 1,0 0,0-1,1 1,0 0,-1 0,-1-1,2 0,-1 1,0-1,1 0,-1 0,-1 0,1 1,0 0,1-1,-1-1,-1 2,0 0,-1-1,1 0,-1 0,1 1,-1-1,1 0,-1-1,0 1,0-1,0 1,0-1,0 1,0-1,0 1,0 0,0 0,0 0,0 0,0-1,0 1,-1-1,0 1,0 0,1 0,0 0,-1 0,-1-2,-1 2,0-2,1 2,-2-1,1 1,1-1,0 2,-1-2,1 2,-1-1,1 0,1 0,-2-1,2 2,-3-2,3 2,-2-1,1 1,-1-1,-1 0,1 0,2 0,-4 0,4 0,-5 0,4 1,0 0,-1-1,-1 0,2 0,-1 0,2 1,-1-1,-5-1,4 2,1 0,0 0,1 0,-2 0,1 0,-1 0,-1 2,1-1,1 0,0-1,0 1,0 0,0 0,1-1,-1 1,-1 1,2-2,0 1,1 0,-2 0,1 0,1 0,-1-1,0 0,1 1,-1 0,1 0,0 0,0 0,0 0,0 0,0 0,0 1,0 0,0-1,0 1,0-1,0 1,0 1,0-2,0 2,0-1,0-1,0 1,0 1,1-2,0 1,0-1,-1 1,2 1,-1 0,1-3,-1 1,0 1,0 0,0-1,0 1,1 0,-1-2,1 3,-1-3,-1 1,2 1,-1-1,1 1,-1-1,1 1,0-1,-1-1,0 1,-1 0,2-1,-1 1,0-1,0 1,0 0,1-1,-1 0,0 0,1 0,0 0,-1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655 583,'5'1,"2"4,4 1,0-1,-1 0,1 1,-2-2,3 1,-2-1,-1-2,2 1,-1 0,-1-2,1 0,7 0,-7 1,-2-2,1 0,9 1,-9 0,7 2,-8-3,8 2,-4-1,-7 0,2-1,3 1,-6-1,5 0,-6 0,4 0,-6 0,2 0,0 0,-2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619 553,'2'0,"3"0,2 1,2-1,-2 0,-1 0,1 0,1 0,-6 0,1 0,-1 0,1 0,-2 0,1 0,-1 0,1 0,-1 0,-1 1,0 0,0 0,0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214 604,'1'1,"1"-1,-1 1,1 1,1-1,0 0,-1 0,2 0,0 0,0-1,0 1,1-1,-2 0,5 0,-4 0,-1 0,0 0,0 0,1 0,-1 0,0 0,-2 0,1 0,0 0,1 0,-2 0,1 0,0 0,1 0,-2 0,1 0,0 0,-1 0,1 0,-1 0,1 0,-1 0,0 0,0 0,0 0,0 0,1 0,-1 0,0-1,1 1,-1 0,0 0,0 0,0 0,0 0,-1-1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600 642,'2'0,"2"1,0 0,1-1,4 0,-4 0,0 0,0 0,0 0,2-1,10 1,-10-2,2 1,-2 1,5-2,-7 2,2 0,-2 0,0 0,6-2,-6 2,1 0,-3 0,2 0,0 0,4 0,-4 0,-1 0,6 0,-6 0,3 0,-3 0,0 0,0 0,-1 0,1 0,7 1,-8-1,2 0,4 0,-5 0,3 0,-4 0,0 0,0 0,5 0,-3 0,4 0,-5 0,-1 0,0 0,1 0,-2 0,-1 0,5 0,-4 0,11 2,-2-1,-7 0,-1-1,1 0,0 1,-2 0,0-1,0 0,2 0,-2 0,1 0,-2 0,3 0,-3 0,1 0,-1 0,1 0,-1 0,0 0,0 0,0 0,-1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621 845,'3'1,"3"2,8 0,-9-3,0 0,6 0,-3 0,11-1,-9-2,2 2,-3-1,6 0,-9 1,-1 0,1-1,-2 1,1 0,1 0,-3 0,3 1,-3-1,1 1,4 0,-5 0,-1 1,4 0,-4 0,3 0,-2 0,-1-1,0 1,3 0,-3 0,5 0,-5-1,2 1,0-1,0 2,3-1,-3 0,0-1,0 1,0 0,0 0,3 0,-4 0,1 0,-1-1,4 2,-3-2,0 1,0 0,1 0,-1 0,1 0,-2 0,0-1,-2 0,3 0,-1 0,-1 0,0 0,3 0,0 0,-3 0,1 0,0 0,-1 1,0-1,2 0,-1 0,1 0,1 1,0-1,2 1,-4-1,0 0,-2 0,1 0,-1 0,0 0,2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712 576,'-3'0,"-7"-4,6 2,1 1,0 1,1-2,0 0,0 0,-2-2,0-1,2 2,0 0,0 0,0 1,1-1,0 1,-2-3,2 2,0 2,1-2,-1 0,0 2,1-2,-1 0,1-1,0 2,0-1,0 1,0 1,0-1,0 1,1-2,0 3,0-2,2 0,-1 1,2-1,-1 1,1-1,2-1,-2 2,2 0,-3 1,3 0,-2 1,-2 0,-1 0,0 1,0 2,1-2,1 3,-2-3,2 4,-2-2,0-1,0 0,0 3,0-3,0 1,-1 2,0-3,0-1,0 1,0 0,0-2,0 1,0-1,0 2,-1-2,1 0,0 0,-1-1,0 1,1 0,-1-1,0 1,0-1,1 1,0 0,0 0,0 0,0 0,0 0,0 0,0 0,-2 0,1-1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790 567,'1'0,"3"1,2 0,-1 0,3-1,14 2,-1 0,-13-1,-1-1,4 2,-7-2,2 1,-2 0,-1-1,3 2,1-1,-5 0,2-1,2 1,-4-1,1 0,1 0,-2 0,0 0,-1 0,2 1,-1 0,0-1,-1 0,3 2,-2-1,0-1,2 0,-3 0,2 0,-1 0,-1 0,0 0,2 0,-2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758 772,'-2'0,"1"0,-1-1,-1 1,1 0,-1 0,-8-2,6 2,0-1,-2 0,2 1,-5-2,5 2,0-1,-3 0,4-1,0 2,2-1,-1 0,-2-1,3 1,0 0,-3-2,4 2,-3-2,2 2,0-2,1 1,0 1,-1-1,2 0,-1-1,-1 2,1-1,0-1,0 1,0-2,1-7,0 6,0 0,0 1,1 0,1 2,-1-1,0 0,1 0,2-2,-1 3,1-1,1-1,-1 2,3 1,-4 1,0 0,0 0,1 0,-1 0,1 2,5 0,-2 1,-2-1,0 1,5 3,-7-3,0 0,3 1,-4-1,0-1,-1 1,3 1,-3-1,0-1,1 2,-2-2,0 1,0 1,0-1,0-1,0 0,0 0,-3 1,2-2,-1 1,1-1,1 0,-2 0,1 1,-1-2,1 0,-1 1,1 1,-1-2,1 1,0-1,0 0,0 0,0 0,0 0,0 0,0 0,0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2-26T20:46: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962 769,'-2'0,"-2"-3,1 0,0 1,-4-4,3 2,1-1,0 3,0-1,0-1,2 2,0 1,1-1,0 1,0-1,1 1,-1-1,1 1,1 0,-2 0,3-2,-1 1,1 0,-1 0,2-1,1 0,-1-2,0 3,-1-1,0 0,1 1,-1 1,3-2,-2 2,-2 0,1 0,0 1,-1-1,0 0,2 1,-2 0,0 0,1 0,-1 1,-1-1,1 1,1 0,-2 0,1 0,-1 0,2 2,0-1,0 2,3 4,-3-4,-1-1,0-2,0 2,-1-1,-1 0,1-1,-1 1,2 0,-2-1,0 0,0 1,0-1,-1 0,1 0,-1-1,-1 2,2-1,-2 0,0-1,-1 1,1-1,1 2,-3-1,2 0,0-1,0 1,-3 0,2 0,1 0,-1-1,1 0,1 0,0 0,0 0,0 0,-1 1,-2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眉占位符 2048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3" name="日期占位符 2048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fontAlgn="base"/>
            <a:endParaRPr lang="zh-CN" altLang="en-US" sz="1200" strike="noStrike" noProof="1"/>
          </a:p>
        </p:txBody>
      </p:sp>
      <p:sp>
        <p:nvSpPr>
          <p:cNvPr id="20484" name="幻灯片图像占位符 2048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5" name="文本占位符 2048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486" name="页脚占位符 2048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fontAlgn="base"/>
            <a:endParaRPr lang="zh-CN" altLang="en-US" sz="1200" strike="noStrike" noProof="1"/>
          </a:p>
        </p:txBody>
      </p:sp>
      <p:sp>
        <p:nvSpPr>
          <p:cNvPr id="20487" name="灯片编号占位符 2048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幻灯片图像占位符 44441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3555" name="文本占位符 444418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幻灯片图像占位符 44646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>
            <a:solidFill>
              <a:schemeClr val="tx1"/>
            </a:solidFill>
          </a:ln>
        </p:spPr>
      </p:sp>
      <p:sp>
        <p:nvSpPr>
          <p:cNvPr id="25603" name="文本占位符 446466"/>
          <p:cNvSpPr>
            <a:spLocks noGrp="1"/>
          </p:cNvSpPr>
          <p:nvPr>
            <p:ph type="body"/>
          </p:nvPr>
        </p:nvSpPr>
        <p:spPr>
          <a:xfrm>
            <a:off x="914400" y="3276600"/>
            <a:ext cx="5029200" cy="5181600"/>
          </a:xfrm>
          <a:ln w="12700"/>
        </p:spPr>
        <p:txBody>
          <a:bodyPr vert="horz" wrap="square" lIns="90488" tIns="44450" rIns="90488" bIns="44450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.png"/><Relationship Id="rId6" Type="http://schemas.openxmlformats.org/officeDocument/2006/relationships/tags" Target="../tags/tag51.xml"/><Relationship Id="rId5" Type="http://schemas.openxmlformats.org/officeDocument/2006/relationships/image" Target="../media/image1.png"/><Relationship Id="rId4" Type="http://schemas.openxmlformats.org/officeDocument/2006/relationships/tags" Target="../tags/tag50.xml"/><Relationship Id="rId3" Type="http://schemas.openxmlformats.org/officeDocument/2006/relationships/image" Target="../media/image11.png"/><Relationship Id="rId2" Type="http://schemas.openxmlformats.org/officeDocument/2006/relationships/tags" Target="../tags/tag49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2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13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9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9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4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17.png"/><Relationship Id="rId5" Type="http://schemas.openxmlformats.org/officeDocument/2006/relationships/tags" Target="../tags/tag86.xml"/><Relationship Id="rId4" Type="http://schemas.openxmlformats.org/officeDocument/2006/relationships/image" Target="../media/image16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tags" Target="../tags/tag21.xml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tags" Target="../tags/tag26.xml"/><Relationship Id="rId3" Type="http://schemas.openxmlformats.org/officeDocument/2006/relationships/image" Target="../media/image7.png"/><Relationship Id="rId2" Type="http://schemas.openxmlformats.org/officeDocument/2006/relationships/tags" Target="../tags/tag25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0" y="0"/>
            <a:ext cx="9144000" cy="7454900"/>
            <a:chOff x="0" y="0"/>
            <a:chExt cx="19200" cy="11740"/>
          </a:xfrm>
        </p:grpSpPr>
        <p:grpSp>
          <p:nvGrpSpPr>
            <p:cNvPr id="2052" name="组合 5"/>
            <p:cNvGrpSpPr/>
            <p:nvPr userDrawn="1"/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2053" name="图片 6"/>
              <p:cNvPicPr>
                <a:picLocks noChangeAspect="1"/>
              </p:cNvPicPr>
              <p:nvPr userDrawn="1"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54" name="图片 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055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62589" y="3503930"/>
            <a:ext cx="5819299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5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62351" y="2292046"/>
            <a:ext cx="5819299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45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383279" y="4490846"/>
            <a:ext cx="1037320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4490846"/>
            <a:ext cx="1037319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1587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44229" y="2421777"/>
            <a:ext cx="445554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编辑标题</a:t>
            </a:r>
            <a:endParaRPr strike="noStrike" noProof="1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74527" y="4417887"/>
            <a:ext cx="976576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92899" y="4417887"/>
            <a:ext cx="976577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 fontAlgn="auto"/>
            <a:r>
              <a:rPr lang="zh-CN" altLang="en-US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1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14313" y="273050"/>
            <a:ext cx="8712200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baseline="0" noProof="1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4340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5303838" y="4933950"/>
            <a:ext cx="3622675" cy="165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361791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5364" name="图片 9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6388" name="图片 15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5" y="0"/>
            <a:ext cx="914400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0419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242050"/>
            <a:ext cx="9144000" cy="123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endParaRPr lang="en-US" altLang="zh-CN" sz="100" strike="noStrike" noProof="1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>
                <a:sym typeface="+mn-ea"/>
              </a:rPr>
              <a:t>第</a:t>
            </a:r>
            <a:r>
              <a:rPr lang="zh-CN" altLang="en-US" sz="10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sz="10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pic>
        <p:nvPicPr>
          <p:cNvPr id="19460" name="图片 8" descr="C:\Users\kingsoft\Desktop\图片7副本.png图片7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6321425" y="4916488"/>
            <a:ext cx="2822575" cy="982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9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-10800000" flipH="1">
            <a:off x="0" y="0"/>
            <a:ext cx="3535363" cy="123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76963"/>
            <a:ext cx="9144000" cy="1325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4925"/>
            <a:ext cx="914400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8615" y="2681555"/>
            <a:ext cx="2682787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38615" y="3459937"/>
            <a:ext cx="2682788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 lIns="90000" tIns="46800" rIns="90000" bIns="46800">
            <a:norm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9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537325" y="5905500"/>
            <a:ext cx="2611438" cy="974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0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2700" y="5972175"/>
            <a:ext cx="260985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7"/>
          <p:cNvGrpSpPr/>
          <p:nvPr/>
        </p:nvGrpSpPr>
        <p:grpSpPr>
          <a:xfrm>
            <a:off x="0" y="-15875"/>
            <a:ext cx="2736850" cy="6858000"/>
            <a:chOff x="0" y="-15482"/>
            <a:chExt cx="3649343" cy="6857999"/>
          </a:xfrm>
        </p:grpSpPr>
        <p:pic>
          <p:nvPicPr>
            <p:cNvPr id="7172" name="图片 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4" name="组合 10"/>
          <p:cNvGrpSpPr/>
          <p:nvPr/>
        </p:nvGrpSpPr>
        <p:grpSpPr>
          <a:xfrm rot="10800000">
            <a:off x="6407150" y="15875"/>
            <a:ext cx="2736850" cy="6858000"/>
            <a:chOff x="0" y="-15482"/>
            <a:chExt cx="3649343" cy="6857999"/>
          </a:xfrm>
        </p:grpSpPr>
        <p:pic>
          <p:nvPicPr>
            <p:cNvPr id="7175" name="图片 1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-5400000">
              <a:off x="-1596587" y="1596587"/>
              <a:ext cx="6842517" cy="36493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6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矩形: 圆角 13"/>
          <p:cNvSpPr/>
          <p:nvPr>
            <p:custDataLst>
              <p:tags r:id="rId8"/>
            </p:custDataLst>
          </p:nvPr>
        </p:nvSpPr>
        <p:spPr>
          <a:xfrm>
            <a:off x="4229100" y="1484313"/>
            <a:ext cx="6858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8" descr="C:\Users\kingsoft\Desktop\图片7副本.png图片7副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2533650" y="2809875"/>
            <a:ext cx="514350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8" descr="C:\Users\kingsoft\Desktop\图片7副本.png图片7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6173788" y="5327650"/>
            <a:ext cx="2970212" cy="153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9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30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51.png"/><Relationship Id="rId7" Type="http://schemas.openxmlformats.org/officeDocument/2006/relationships/customXml" Target="../ink/ink20.xml"/><Relationship Id="rId6" Type="http://schemas.openxmlformats.org/officeDocument/2006/relationships/image" Target="../media/image50.png"/><Relationship Id="rId5" Type="http://schemas.openxmlformats.org/officeDocument/2006/relationships/customXml" Target="../ink/ink19.xml"/><Relationship Id="rId4" Type="http://schemas.openxmlformats.org/officeDocument/2006/relationships/image" Target="../media/image49.png"/><Relationship Id="rId3" Type="http://schemas.openxmlformats.org/officeDocument/2006/relationships/image" Target="../media/image48.wmf"/><Relationship Id="rId2" Type="http://schemas.openxmlformats.org/officeDocument/2006/relationships/oleObject" Target="../embeddings/oleObject10.bin"/><Relationship Id="rId14" Type="http://schemas.openxmlformats.org/officeDocument/2006/relationships/notesSlide" Target="../notesSlides/notesSlide9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8.xml"/><Relationship Id="rId10" Type="http://schemas.openxmlformats.org/officeDocument/2006/relationships/image" Target="../media/image52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2.xml"/><Relationship Id="rId4" Type="http://schemas.openxmlformats.org/officeDocument/2006/relationships/image" Target="../media/image53.png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6" Type="http://schemas.openxmlformats.org/officeDocument/2006/relationships/image" Target="../media/image54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1.wmf"/><Relationship Id="rId2" Type="http://schemas.openxmlformats.org/officeDocument/2006/relationships/oleObject" Target="../embeddings/oleObject12.bin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oleObject" Target="../embeddings/oleObject16.bin"/><Relationship Id="rId7" Type="http://schemas.openxmlformats.org/officeDocument/2006/relationships/image" Target="../media/image41.png"/><Relationship Id="rId6" Type="http://schemas.openxmlformats.org/officeDocument/2006/relationships/image" Target="../media/image55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33.wmf"/><Relationship Id="rId2" Type="http://schemas.openxmlformats.org/officeDocument/2006/relationships/oleObject" Target="../embeddings/oleObject14.bin"/><Relationship Id="rId14" Type="http://schemas.openxmlformats.org/officeDocument/2006/relationships/notesSlide" Target="../notesSlides/notesSlide14.xml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4.xml"/><Relationship Id="rId10" Type="http://schemas.openxmlformats.org/officeDocument/2006/relationships/image" Target="../media/image56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48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42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43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5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6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0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customXml" Target="../ink/ink2.xml"/><Relationship Id="rId7" Type="http://schemas.openxmlformats.org/officeDocument/2006/relationships/image" Target="../media/image22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20.wmf"/><Relationship Id="rId27" Type="http://schemas.openxmlformats.org/officeDocument/2006/relationships/notesSlide" Target="../notesSlides/notesSlide6.xml"/><Relationship Id="rId26" Type="http://schemas.openxmlformats.org/officeDocument/2006/relationships/vmlDrawing" Target="../drawings/vmlDrawing1.v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05.xml"/><Relationship Id="rId23" Type="http://schemas.openxmlformats.org/officeDocument/2006/relationships/image" Target="../media/image30.png"/><Relationship Id="rId22" Type="http://schemas.openxmlformats.org/officeDocument/2006/relationships/customXml" Target="../ink/ink9.xml"/><Relationship Id="rId21" Type="http://schemas.openxmlformats.org/officeDocument/2006/relationships/image" Target="../media/image29.png"/><Relationship Id="rId20" Type="http://schemas.openxmlformats.org/officeDocument/2006/relationships/customXml" Target="../ink/ink8.xml"/><Relationship Id="rId2" Type="http://schemas.openxmlformats.org/officeDocument/2006/relationships/oleObject" Target="../embeddings/oleObject1.bin"/><Relationship Id="rId19" Type="http://schemas.openxmlformats.org/officeDocument/2006/relationships/image" Target="../media/image28.png"/><Relationship Id="rId18" Type="http://schemas.openxmlformats.org/officeDocument/2006/relationships/customXml" Target="../ink/ink7.xml"/><Relationship Id="rId17" Type="http://schemas.openxmlformats.org/officeDocument/2006/relationships/image" Target="../media/image27.png"/><Relationship Id="rId16" Type="http://schemas.openxmlformats.org/officeDocument/2006/relationships/customXml" Target="../ink/ink6.xml"/><Relationship Id="rId15" Type="http://schemas.openxmlformats.org/officeDocument/2006/relationships/image" Target="../media/image26.png"/><Relationship Id="rId14" Type="http://schemas.openxmlformats.org/officeDocument/2006/relationships/customXml" Target="../ink/ink5.xml"/><Relationship Id="rId13" Type="http://schemas.openxmlformats.org/officeDocument/2006/relationships/image" Target="../media/image25.png"/><Relationship Id="rId12" Type="http://schemas.openxmlformats.org/officeDocument/2006/relationships/customXml" Target="../ink/ink4.xml"/><Relationship Id="rId11" Type="http://schemas.openxmlformats.org/officeDocument/2006/relationships/image" Target="../media/image24.png"/><Relationship Id="rId10" Type="http://schemas.openxmlformats.org/officeDocument/2006/relationships/customXml" Target="../ink/ink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33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31.wmf"/><Relationship Id="rId23" Type="http://schemas.openxmlformats.org/officeDocument/2006/relationships/notesSlide" Target="../notesSlides/notesSlide7.xml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06.xml"/><Relationship Id="rId2" Type="http://schemas.openxmlformats.org/officeDocument/2006/relationships/oleObject" Target="../embeddings/oleObject4.bin"/><Relationship Id="rId19" Type="http://schemas.openxmlformats.org/officeDocument/2006/relationships/image" Target="../media/image39.png"/><Relationship Id="rId18" Type="http://schemas.openxmlformats.org/officeDocument/2006/relationships/customXml" Target="../ink/ink14.xml"/><Relationship Id="rId17" Type="http://schemas.openxmlformats.org/officeDocument/2006/relationships/image" Target="../media/image38.png"/><Relationship Id="rId16" Type="http://schemas.openxmlformats.org/officeDocument/2006/relationships/customXml" Target="../ink/ink13.xml"/><Relationship Id="rId15" Type="http://schemas.openxmlformats.org/officeDocument/2006/relationships/image" Target="../media/image37.png"/><Relationship Id="rId14" Type="http://schemas.openxmlformats.org/officeDocument/2006/relationships/customXml" Target="../ink/ink12.xml"/><Relationship Id="rId13" Type="http://schemas.openxmlformats.org/officeDocument/2006/relationships/image" Target="../media/image36.png"/><Relationship Id="rId12" Type="http://schemas.openxmlformats.org/officeDocument/2006/relationships/customXml" Target="../ink/ink11.xml"/><Relationship Id="rId11" Type="http://schemas.openxmlformats.org/officeDocument/2006/relationships/image" Target="../media/image35.png"/><Relationship Id="rId10" Type="http://schemas.openxmlformats.org/officeDocument/2006/relationships/customXml" Target="../ink/ink10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customXml" Target="../ink/ink15.xml"/><Relationship Id="rId7" Type="http://schemas.openxmlformats.org/officeDocument/2006/relationships/image" Target="../media/image43.png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1.png"/><Relationship Id="rId3" Type="http://schemas.openxmlformats.org/officeDocument/2006/relationships/image" Target="../media/image40.wmf"/><Relationship Id="rId2" Type="http://schemas.openxmlformats.org/officeDocument/2006/relationships/oleObject" Target="../embeddings/oleObject8.bin"/><Relationship Id="rId19" Type="http://schemas.openxmlformats.org/officeDocument/2006/relationships/notesSlide" Target="../notesSlides/notesSlide8.xml"/><Relationship Id="rId18" Type="http://schemas.openxmlformats.org/officeDocument/2006/relationships/vmlDrawing" Target="../drawings/vmlDrawing3.v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07.xml"/><Relationship Id="rId15" Type="http://schemas.openxmlformats.org/officeDocument/2006/relationships/image" Target="../media/image47.png"/><Relationship Id="rId14" Type="http://schemas.openxmlformats.org/officeDocument/2006/relationships/customXml" Target="../ink/ink18.xml"/><Relationship Id="rId13" Type="http://schemas.openxmlformats.org/officeDocument/2006/relationships/image" Target="../media/image46.png"/><Relationship Id="rId12" Type="http://schemas.openxmlformats.org/officeDocument/2006/relationships/customXml" Target="../ink/ink17.xml"/><Relationship Id="rId11" Type="http://schemas.openxmlformats.org/officeDocument/2006/relationships/image" Target="../media/image45.png"/><Relationship Id="rId10" Type="http://schemas.openxmlformats.org/officeDocument/2006/relationships/customXml" Target="../ink/ink16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43585" y="2311400"/>
            <a:ext cx="8110855" cy="647700"/>
          </a:xfrm>
        </p:spPr>
        <p:txBody>
          <a:bodyPr lIns="90000" tIns="46800" rIns="90000" bIns="46800" anchor="b" anchorCtr="0">
            <a:normAutofit fontScale="9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基本原理与应用</a:t>
            </a:r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分析</a:t>
            </a:r>
            <a:b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strike="noStrike" noProof="1">
                <a:solidFill>
                  <a:srgbClr val="E915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熵权法</a:t>
            </a:r>
            <a:endParaRPr lang="zh-CN" strike="noStrike" noProof="1">
              <a:solidFill>
                <a:srgbClr val="E915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325688" y="4694238"/>
            <a:ext cx="4364038" cy="276225"/>
          </a:xfrm>
        </p:spPr>
        <p:txBody>
          <a:bodyPr lIns="90000" tIns="46800" rIns="90000" bIns="46800">
            <a:normAutofit fontScale="92500" lnSpcReduction="20000"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500" b="0" i="0" u="none" strike="noStrike" kern="1200" cap="none" spc="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他日若遂凌云志，敢笑黄巢不丈夫</a:t>
            </a:r>
            <a:endParaRPr kumimoji="0" lang="zh-CN" altLang="en-US" sz="1500" b="0" i="0" u="none" strike="noStrike" kern="1200" cap="none" spc="0" normalizeH="0" baseline="0" noProof="1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0" y="4007168"/>
            <a:ext cx="1516675" cy="276225"/>
          </a:xfrm>
        </p:spPr>
        <p:txBody>
          <a:bodyPr lIns="90000" tIns="46800" rIns="90000" bIns="46800" anchor="ctr">
            <a:normAutofit fontScale="85000" lnSpcReduction="10000"/>
          </a:bodyPr>
          <a:lstStyle/>
          <a:p>
            <a: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微信公众号：科研交流</a:t>
            </a: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700" y="3161665"/>
            <a:ext cx="744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定性目标分析</a:t>
            </a: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权重</a:t>
            </a:r>
            <a:endParaRPr lang="zh-CN" altLang="en-US" sz="2400" b="1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09" name="文本框 7"/>
          <p:cNvSpPr txBox="1"/>
          <p:nvPr/>
        </p:nvSpPr>
        <p:spPr>
          <a:xfrm>
            <a:off x="1692275" y="5253355"/>
            <a:ext cx="5630863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9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QQ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群：</a:t>
            </a:r>
            <a:r>
              <a:rPr lang="en-US" altLang="zh-CN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729568748</a:t>
            </a:r>
            <a:r>
              <a:rPr lang="zh-CN" altLang="en-US" sz="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charset="-122"/>
              </a:rPr>
              <a:t>，更多资料请关注微信公众号：科研交流</a:t>
            </a:r>
            <a:endParaRPr lang="zh-CN" altLang="en-US" sz="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4. </a:t>
            </a:r>
            <a:r>
              <a:rPr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4.6 </a:t>
            </a:r>
            <a:r>
              <a:rPr lang="zh-CN" altLang="en-US" sz="2000" b="1" dirty="0"/>
              <a:t>计算综合</a:t>
            </a:r>
            <a:r>
              <a:rPr lang="zh-CN" altLang="en-US" sz="2000" b="1" dirty="0"/>
              <a:t>得分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</a:t>
            </a:r>
            <a:r>
              <a:rPr lang="en-US" altLang="zh-CN" sz="2000" dirty="0"/>
              <a:t>i</a:t>
            </a:r>
            <a:r>
              <a:rPr lang="zh-CN" altLang="en-US" sz="2000" dirty="0"/>
              <a:t>个评价对象的</a:t>
            </a:r>
            <a:r>
              <a:rPr lang="zh-CN" altLang="en-US" sz="2000" dirty="0"/>
              <a:t>综合得分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114800" y="2667000"/>
          <a:ext cx="1968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2" imgW="876300" imgH="520700" progId="Equation.DSMT4">
                  <p:embed/>
                </p:oleObj>
              </mc:Choice>
              <mc:Fallback>
                <p:oleObj name="Equation" r:id="rId2" imgW="876300" imgH="520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67000"/>
                        <a:ext cx="1968500" cy="1155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057400"/>
            <a:ext cx="358140" cy="487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924050" y="2476500"/>
              <a:ext cx="3149600" cy="2413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924050" y="2476500"/>
                <a:ext cx="3149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159250" y="3702050"/>
              <a:ext cx="1981200" cy="406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159250" y="3702050"/>
                <a:ext cx="1981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930650" y="3511550"/>
              <a:ext cx="431800" cy="63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930650" y="3511550"/>
                <a:ext cx="431800" cy="63500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应用例题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分析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i="0" u="none" strike="noStrike" cap="none" normalizeH="0" baseline="0" noProof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i="0" u="none" strike="noStrike" cap="none" normalizeH="0" baseline="0" noProof="1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例</a:t>
            </a:r>
            <a:r>
              <a:rPr lang="en-US" altLang="zh-CN" sz="2000" b="1" dirty="0">
                <a:sym typeface="+mn-ea"/>
              </a:rPr>
              <a:t>1 </a:t>
            </a:r>
            <a:r>
              <a:rPr lang="zh-CN" altLang="en-US" sz="2000" b="1" dirty="0">
                <a:sym typeface="+mn-ea"/>
              </a:rPr>
              <a:t>成绩评价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判断下列同学的综合成绩</a:t>
            </a:r>
            <a:r>
              <a:rPr lang="zh-CN" altLang="en-US" sz="2000" dirty="0">
                <a:sym typeface="+mn-ea"/>
              </a:rPr>
              <a:t>排名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30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29005" y="2531745"/>
          <a:ext cx="7698740" cy="32962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9820"/>
                <a:gridCol w="1099820"/>
                <a:gridCol w="1099820"/>
                <a:gridCol w="1099820"/>
                <a:gridCol w="1099820"/>
                <a:gridCol w="1099820"/>
                <a:gridCol w="1099820"/>
              </a:tblGrid>
              <a:tr h="525145">
                <a:tc>
                  <a:txBody>
                    <a:bodyPr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语文（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数学（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英语（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物理（</a:t>
                      </a:r>
                      <a:r>
                        <a:rPr lang="en-US" altLang="zh-CN" dirty="0"/>
                        <a:t>110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化学（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生物（</a:t>
                      </a:r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9560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同学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同学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</a:tr>
              <a:tr h="395605">
                <a:tc>
                  <a:txBody>
                    <a:bodyPr/>
                    <a:p>
                      <a:pPr marL="0" marR="0" lvl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50" b="0" i="0" u="none" strike="noStrike" kern="1200" cap="none" spc="0" normalizeH="0" baseline="0" dirty="0">
                          <a:cs typeface="+mn-cs"/>
                        </a:rPr>
                        <a:t>C同学</a:t>
                      </a:r>
                      <a:endParaRPr kumimoji="0" lang="en-US" altLang="zh-CN" sz="1350" b="0" i="0" u="none" strike="noStrike" kern="1200" cap="none" spc="0" normalizeH="0" baseline="0" dirty="0"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</a:tr>
              <a:tr h="396240">
                <a:tc>
                  <a:txBody>
                    <a:bodyPr/>
                    <a:p>
                      <a:pPr marL="0" marR="0" lvl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50" b="0" i="0" u="none" strike="noStrike" kern="1200" cap="none" spc="0" normalizeH="0" baseline="0" dirty="0">
                          <a:cs typeface="+mn-cs"/>
                        </a:rPr>
                        <a:t>D同学</a:t>
                      </a:r>
                      <a:endParaRPr kumimoji="0" lang="en-US" altLang="zh-CN" sz="1350" b="0" i="0" u="none" strike="noStrike" kern="1200" cap="none" spc="0" normalizeH="0" baseline="0" dirty="0"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</a:tr>
              <a:tr h="395605">
                <a:tc>
                  <a:txBody>
                    <a:bodyPr/>
                    <a:p>
                      <a:pPr marL="0" marR="0" lvl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50" b="0" i="0" u="none" strike="noStrike" kern="1200" cap="none" spc="0" normalizeH="0" baseline="0" dirty="0">
                          <a:cs typeface="+mn-cs"/>
                        </a:rPr>
                        <a:t>E同学</a:t>
                      </a:r>
                      <a:endParaRPr kumimoji="0" lang="en-US" altLang="zh-CN" sz="1350" b="0" i="0" u="none" strike="noStrike" kern="1200" cap="none" spc="0" normalizeH="0" baseline="0" dirty="0"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</a:tr>
              <a:tr h="396240">
                <a:tc>
                  <a:txBody>
                    <a:bodyPr/>
                    <a:p>
                      <a:pPr marL="0" marR="0" lvl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50" b="0" i="0" u="none" strike="noStrike" kern="1200" cap="none" spc="0" normalizeH="0" baseline="0" dirty="0">
                          <a:cs typeface="+mn-cs"/>
                        </a:rPr>
                        <a:t>F同学</a:t>
                      </a:r>
                      <a:endParaRPr kumimoji="0" lang="en-US" altLang="zh-CN" sz="1350" b="0" i="0" u="none" strike="noStrike" kern="1200" cap="none" spc="0" normalizeH="0" baseline="0" dirty="0"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</a:tr>
              <a:tr h="395605">
                <a:tc>
                  <a:txBody>
                    <a:bodyPr/>
                    <a:p>
                      <a:pPr marL="0" marR="0" lvl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50" b="0" i="0" u="none" strike="noStrike" kern="1200" cap="none" spc="0" normalizeH="0" baseline="0" dirty="0">
                          <a:cs typeface="+mn-cs"/>
                        </a:rPr>
                        <a:t>G同学</a:t>
                      </a:r>
                      <a:endParaRPr kumimoji="0" lang="en-US" altLang="zh-CN" sz="1350" b="0" i="0" u="none" strike="noStrike" kern="1200" cap="none" spc="0" normalizeH="0" baseline="0" dirty="0"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1521460"/>
            <a:ext cx="7908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1 </a:t>
            </a:r>
            <a:r>
              <a:rPr lang="zh-CN" altLang="en-US" sz="2000" b="1" dirty="0"/>
              <a:t>数据</a:t>
            </a:r>
            <a:r>
              <a:rPr lang="zh-CN" altLang="en-US" sz="2000" b="1" dirty="0"/>
              <a:t>归一化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均为正向</a:t>
            </a:r>
            <a:r>
              <a:rPr lang="zh-CN" altLang="en-US" sz="2000" dirty="0"/>
              <a:t>指标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采用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988820" y="2809240"/>
          <a:ext cx="5523230" cy="83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2" imgW="3594100" imgH="546100" progId="Equation.DSMT4">
                  <p:embed/>
                </p:oleObj>
              </mc:Choice>
              <mc:Fallback>
                <p:oleObj name="Equation" r:id="rId2" imgW="3594100" imgH="546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820" y="2809240"/>
                        <a:ext cx="5523230" cy="8394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42465" t="30143" r="29134" b="51832"/>
          <a:stretch>
            <a:fillRect/>
          </a:stretch>
        </p:blipFill>
        <p:spPr>
          <a:xfrm>
            <a:off x="1683385" y="3810000"/>
            <a:ext cx="6066155" cy="21659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1521460"/>
            <a:ext cx="79089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2 </a:t>
            </a:r>
            <a:r>
              <a:rPr lang="zh-CN" altLang="en-US" sz="2000" b="1" dirty="0"/>
              <a:t>计算指标变异性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计算第j项指标下第i方案指标值的比重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634989" y="2029553"/>
          <a:ext cx="415926" cy="50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2" imgW="215900" imgH="266065" progId="Equation.DSMT4">
                  <p:embed/>
                </p:oleObj>
              </mc:Choice>
              <mc:Fallback>
                <p:oleObj name="Equation" r:id="rId2" imgW="215900" imgH="26606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989" y="2029553"/>
                        <a:ext cx="415926" cy="501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457575" y="2514600"/>
          <a:ext cx="2717165" cy="107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4" imgW="1930400" imgH="762000" progId="Equation.DSMT4">
                  <p:embed/>
                </p:oleObj>
              </mc:Choice>
              <mc:Fallback>
                <p:oleObj name="Equation" r:id="rId4" imgW="1930400" imgH="762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75" y="2514600"/>
                        <a:ext cx="2717165" cy="10756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l="3118" t="24057" r="63508" b="57208"/>
          <a:stretch>
            <a:fillRect/>
          </a:stretch>
        </p:blipFill>
        <p:spPr>
          <a:xfrm>
            <a:off x="1676400" y="3733800"/>
            <a:ext cx="6536055" cy="22783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1521460"/>
            <a:ext cx="7908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3 </a:t>
            </a:r>
            <a:r>
              <a:rPr lang="zh-CN" altLang="en-US" sz="2000" b="1" dirty="0"/>
              <a:t>计算信息熵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计算第j项指标的信息熵值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4267200" y="2057400"/>
          <a:ext cx="329565" cy="52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2" imgW="165100" imgH="241300" progId="Equation.DSMT4">
                  <p:embed/>
                </p:oleObj>
              </mc:Choice>
              <mc:Fallback>
                <p:oleObj name="Equation" r:id="rId2" imgW="165100" imgH="241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057400"/>
                        <a:ext cx="329565" cy="52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716020" y="2514600"/>
          <a:ext cx="2317115" cy="9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4" imgW="1269365" imgH="495300" progId="Equation.DSMT4">
                  <p:embed/>
                </p:oleObj>
              </mc:Choice>
              <mc:Fallback>
                <p:oleObj name="Equation" r:id="rId4" imgW="1269365" imgH="4953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020" y="2514600"/>
                        <a:ext cx="2317115" cy="905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765" y="3420110"/>
            <a:ext cx="6396990" cy="673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000" y="4093210"/>
            <a:ext cx="79089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 </a:t>
            </a:r>
            <a:r>
              <a:rPr lang="zh-CN" altLang="en-US" sz="2000" b="1" dirty="0"/>
              <a:t>计算信息熵冗余度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计算第j项指标的信息熵冗余度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l="19253" t="-3611"/>
          <a:stretch>
            <a:fillRect/>
          </a:stretch>
        </p:blipFill>
        <p:spPr>
          <a:xfrm>
            <a:off x="4695825" y="4648200"/>
            <a:ext cx="356870" cy="473710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886200" y="5105400"/>
          <a:ext cx="119507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8" imgW="546100" imgH="241300" progId="Equation.DSMT4">
                  <p:embed/>
                </p:oleObj>
              </mc:Choice>
              <mc:Fallback>
                <p:oleObj name="Equation" r:id="rId8" imgW="5461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105400"/>
                        <a:ext cx="1195070" cy="5213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1005" y="5622925"/>
            <a:ext cx="6254115" cy="6324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应用例题分析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1521460"/>
            <a:ext cx="7908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5 </a:t>
            </a:r>
            <a:r>
              <a:rPr lang="zh-CN" altLang="en-US" sz="2000" b="1" dirty="0"/>
              <a:t>计算各指标</a:t>
            </a:r>
            <a:r>
              <a:rPr lang="zh-CN" altLang="en-US" sz="2000" b="1" dirty="0"/>
              <a:t>权重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计算第j项指标的权重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0" y="2057400"/>
            <a:ext cx="368935" cy="427355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168140" y="2484755"/>
          <a:ext cx="1096645" cy="101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3" imgW="812800" imgH="736600" progId="Equation.DSMT4">
                  <p:embed/>
                </p:oleObj>
              </mc:Choice>
              <mc:Fallback>
                <p:oleObj name="Equation" r:id="rId3" imgW="812800" imgH="736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140" y="2484755"/>
                        <a:ext cx="1096645" cy="10134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432810"/>
            <a:ext cx="5415280" cy="571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5800" y="3886200"/>
            <a:ext cx="79089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6 </a:t>
            </a:r>
            <a:r>
              <a:rPr lang="zh-CN" altLang="en-US" sz="2000" b="1" dirty="0"/>
              <a:t>计算综合</a:t>
            </a:r>
            <a:r>
              <a:rPr lang="zh-CN" altLang="en-US" sz="2000" b="1" dirty="0"/>
              <a:t>成绩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</a:t>
            </a:r>
            <a:r>
              <a:rPr lang="en-US" altLang="zh-CN" sz="2000" dirty="0"/>
              <a:t>i</a:t>
            </a:r>
            <a:r>
              <a:rPr lang="zh-CN" altLang="en-US" sz="2000" dirty="0"/>
              <a:t>个同学的综合</a:t>
            </a:r>
            <a:r>
              <a:rPr lang="zh-CN" altLang="en-US" sz="2000" dirty="0"/>
              <a:t>成绩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得</a:t>
            </a:r>
            <a:endParaRPr lang="zh-CN" altLang="en-US" sz="2000" dirty="0"/>
          </a:p>
          <a:p>
            <a:pPr indent="457200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400550"/>
            <a:ext cx="358140" cy="487680"/>
          </a:xfrm>
          <a:prstGeom prst="rect">
            <a:avLst/>
          </a:prstGeom>
        </p:spPr>
      </p:pic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114800" y="4800600"/>
          <a:ext cx="1482725" cy="870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7" imgW="876300" imgH="520700" progId="Equation.DSMT4">
                  <p:embed/>
                </p:oleObj>
              </mc:Choice>
              <mc:Fallback>
                <p:oleObj name="Equation" r:id="rId7" imgW="876300" imgH="520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800600"/>
                        <a:ext cx="1482725" cy="870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285" y="5677535"/>
            <a:ext cx="5854065" cy="5645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练习与</a:t>
            </a: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小结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1430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练习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34035" y="2209621"/>
          <a:ext cx="11588750" cy="252920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07474"/>
                <a:gridCol w="1495323"/>
                <a:gridCol w="1285977"/>
                <a:gridCol w="1644855"/>
                <a:gridCol w="1570089"/>
                <a:gridCol w="1525229"/>
              </a:tblGrid>
              <a:tr h="493445">
                <a:tc>
                  <a:txBody>
                    <a:bodyPr/>
                    <a:p>
                      <a:pPr algn="ctr" fontAlgn="b"/>
                      <a:endParaRPr lang="zh-CN" altLang="en-US" sz="14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收益增加值（万元）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项目开发投资</a:t>
                      </a:r>
                      <a:endParaRPr lang="zh-CN" altLang="en-US" sz="1200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（万元）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子公司数目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个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en-US" altLang="zh-CN" sz="12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企业计划总投资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zh-CN" altLang="en-US" sz="1200" u="none" strike="noStrike">
                          <a:effectLst/>
                        </a:rPr>
                        <a:t>万元</a:t>
                      </a:r>
                      <a:r>
                        <a:rPr lang="en-US" altLang="zh-CN" sz="1200" u="none" strike="noStrike">
                          <a:effectLst/>
                        </a:rPr>
                        <a:t>)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集团就业人员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zh-CN" altLang="en-US" sz="1200" u="none" strike="noStrike">
                          <a:effectLst/>
                        </a:rPr>
                        <a:t>万人</a:t>
                      </a:r>
                      <a:r>
                        <a:rPr lang="en-US" altLang="zh-CN" sz="1200" u="none" strike="noStrike">
                          <a:effectLst/>
                        </a:rPr>
                        <a:t>)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38125">
                <a:tc>
                  <a:txBody>
                    <a:bodyPr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51768.26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31696.03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38684.7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1054.5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47251.36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30276.07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34950.04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1060.95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C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42886.49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27323.32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134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33281.85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1083.41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D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40173.03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24262.77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123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32628.07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1102.68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E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37756.59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20782.11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962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27683.59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1071.61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F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34665.33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17649.4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865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23184.89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1070.12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  <a:tr h="256812"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G</a:t>
                      </a:r>
                      <a:r>
                        <a:rPr lang="zh-CN" altLang="en-US" sz="1200" u="none" strike="noStrike">
                          <a:effectLst/>
                        </a:rPr>
                        <a:t>集团</a:t>
                      </a:r>
                      <a:endParaRPr lang="zh-CN" altLang="en-US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32318.85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14185.28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778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19049.02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995.67</a:t>
                      </a:r>
                      <a:endParaRPr lang="en-US" altLang="zh-CN" sz="1200" u="none" strike="noStrike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19306" y="1600302"/>
            <a:ext cx="3750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/>
              <a:t>评价</a:t>
            </a:r>
            <a:r>
              <a:rPr lang="en-US" altLang="zh-CN" dirty="0"/>
              <a:t>A-G</a:t>
            </a:r>
            <a:r>
              <a:rPr lang="zh-CN" altLang="en-US" dirty="0"/>
              <a:t>集团经济发展状况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/>
              <a:t>好坏。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1430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小结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21460"/>
            <a:ext cx="79089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优点：</a:t>
            </a:r>
            <a:endParaRPr lang="zh-CN" altLang="en-US" sz="2000" b="1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根据各项指标指标值的变异程度来确定指标</a:t>
            </a:r>
            <a:r>
              <a:rPr lang="zh-CN" altLang="en-US" sz="2000" dirty="0">
                <a:sym typeface="+mn-ea"/>
              </a:rPr>
              <a:t>权重，避免人为因素带来的偏差；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相对</a:t>
            </a:r>
            <a:r>
              <a:rPr lang="zh-CN" altLang="en-US" sz="2000" dirty="0">
                <a:sym typeface="+mn-ea"/>
              </a:rPr>
              <a:t>客观赋值法，精度较高、客观性更强，能够更好的解释所得到的结果。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缺点：</a:t>
            </a:r>
            <a:endParaRPr lang="zh-CN" altLang="en-US" sz="2000" b="1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忽略了指标本身重要程度，有时确定的指标权数会与预期的结果相差甚远；</a:t>
            </a:r>
            <a:endParaRPr lang="zh-CN" altLang="en-US" sz="2000" dirty="0"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不能减少评价指标的维数，往往会忽视决策者主观的意图。</a:t>
            </a:r>
            <a:endParaRPr lang="zh-CN" altLang="en-US" sz="2000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矩形 443393"/>
          <p:cNvSpPr/>
          <p:nvPr/>
        </p:nvSpPr>
        <p:spPr>
          <a:xfrm>
            <a:off x="914496" y="2057424"/>
            <a:ext cx="6732588" cy="2448872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lstStyle/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熵权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法简介</a:t>
            </a:r>
            <a:endParaRPr 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812800" indent="-812800" algn="just">
              <a:lnSpc>
                <a:spcPct val="150000"/>
              </a:lnSpc>
              <a:spcBef>
                <a:spcPct val="20000"/>
              </a:spcBef>
            </a:pPr>
            <a:r>
              <a:rPr 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应用例题分析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marL="812800" indent="-812800" algn="just" fontAlgn="base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练习</a:t>
            </a:r>
            <a:r>
              <a:rPr lang="zh-CN" altLang="en-US" sz="2400" b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与</a:t>
            </a:r>
            <a:r>
              <a:rPr lang="zh-CN" altLang="en-US" sz="2400" b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小结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61404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11188" y="333375"/>
            <a:ext cx="2592388" cy="647700"/>
          </a:xfrm>
          <a:prstGeom prst="roundRect">
            <a:avLst/>
          </a:prstGeom>
          <a:gradFill>
            <a:gsLst>
              <a:gs pos="10000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2000" strike="noStrike" noProof="1"/>
              <a:t>课件代码下载地址</a:t>
            </a:r>
            <a:endParaRPr lang="zh-CN" altLang="en-US" sz="2000" strike="noStrike" noProof="1"/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3019425" y="1289050"/>
            <a:ext cx="3103563" cy="307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1227455" y="4690110"/>
            <a:ext cx="6689725" cy="7194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6980" name="文本框 4"/>
          <p:cNvSpPr txBox="1"/>
          <p:nvPr/>
        </p:nvSpPr>
        <p:spPr>
          <a:xfrm>
            <a:off x="1281430" y="4850130"/>
            <a:ext cx="65652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关注公众号：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科研交流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回复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课件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即可免费获取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6981" name="文本框 7"/>
          <p:cNvSpPr txBox="1"/>
          <p:nvPr/>
        </p:nvSpPr>
        <p:spPr>
          <a:xfrm>
            <a:off x="1346200" y="5564188"/>
            <a:ext cx="65532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更多模型、代码、优秀论文等请加</a:t>
            </a: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QQ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群：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729568748</a:t>
            </a:r>
            <a:endParaRPr lang="en-US" altLang="zh-CN" sz="2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  <a:p>
            <a:pPr algn="ctr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微软雅黑" panose="020B0503020204020204" charset="-122"/>
              </a:rPr>
              <a:t>更多资料请关注微信公众号：科研交流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277505"/>
          <p:cNvSpPr txBox="1"/>
          <p:nvPr/>
        </p:nvSpPr>
        <p:spPr>
          <a:xfrm>
            <a:off x="1738313" y="2262188"/>
            <a:ext cx="563880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>
                <a:latin typeface="Times New Roman" panose="02020603050405020304" pitchFamily="18" charset="0"/>
                <a:ea typeface="宋体" panose="02010600030101010101" pitchFamily="2" charset="-122"/>
              </a:rPr>
              <a:t>THE END</a:t>
            </a:r>
            <a:endParaRPr lang="en-US" altLang="zh-CN" sz="9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本次系列课原创出品，课件代码请关注公众号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445441"/>
          <p:cNvSpPr>
            <a:spLocks noGrp="1"/>
          </p:cNvSpPr>
          <p:nvPr>
            <p:ph type="ctrTitle" hasCustomPrompt="1"/>
          </p:nvPr>
        </p:nvSpPr>
        <p:spPr>
          <a:xfrm>
            <a:off x="936625" y="2674620"/>
            <a:ext cx="7271385" cy="1151255"/>
          </a:xfrm>
          <a:ln w="12700"/>
        </p:spPr>
        <p:txBody>
          <a:bodyPr vert="horz" wrap="square" lIns="90488" tIns="44450" rIns="90488" bIns="4445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500" b="1" i="0" u="none" strike="noStrike" kern="1200" cap="none" spc="200" normalizeH="0" baseline="0" noProof="1">
                <a:solidFill>
                  <a:schemeClr val="accent1"/>
                </a:solidFill>
                <a:uFillTx/>
                <a:latin typeface="Tahoma" panose="020B0604030504040204" pitchFamily="34" charset="0"/>
                <a:ea typeface="隶书" panose="02010509060101010101" pitchFamily="49" charset="-122"/>
                <a:cs typeface="+mj-cs"/>
              </a:rPr>
              <a:t>熵权法简介</a:t>
            </a:r>
            <a:endParaRPr kumimoji="0" lang="zh-CN" altLang="en-US" sz="4500" b="1" i="0" u="none" strike="noStrike" kern="1200" cap="none" spc="200" normalizeH="0" baseline="0" noProof="1">
              <a:solidFill>
                <a:schemeClr val="accent1"/>
              </a:solidFill>
              <a:uFillTx/>
              <a:latin typeface="Tahoma" panose="020B0604030504040204" pitchFamily="34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47490"/>
          <p:cNvSpPr>
            <a:spLocks noGrp="1"/>
          </p:cNvSpPr>
          <p:nvPr>
            <p:ph type="title"/>
          </p:nvPr>
        </p:nvSpPr>
        <p:spPr>
          <a:xfrm>
            <a:off x="-721995" y="54102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1. 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问题</a:t>
            </a:r>
            <a:r>
              <a:rPr kumimoji="0" lang="zh-CN" altLang="en-US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引入</a:t>
            </a:r>
            <a:endParaRPr kumimoji="0" lang="zh-CN" altLang="en-US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62635" y="1521460"/>
            <a:ext cx="7908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1 </a:t>
            </a:r>
            <a:r>
              <a:rPr lang="zh-CN" altLang="en-US" sz="2400" b="1" dirty="0"/>
              <a:t>成绩评价</a:t>
            </a:r>
            <a:endParaRPr lang="zh-CN" altLang="en-US" sz="2400" b="1" dirty="0"/>
          </a:p>
          <a:p>
            <a:pPr indent="457200">
              <a:lnSpc>
                <a:spcPct val="150000"/>
              </a:lnSpc>
            </a:pPr>
            <a:endParaRPr lang="zh-CN" altLang="en-US" sz="2400" b="1" dirty="0"/>
          </a:p>
        </p:txBody>
      </p:sp>
      <p:graphicFrame>
        <p:nvGraphicFramePr>
          <p:cNvPr id="11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14400" y="2319020"/>
          <a:ext cx="7680960" cy="1410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  <a:gridCol w="1097280"/>
                <a:gridCol w="1097280"/>
              </a:tblGrid>
              <a:tr h="575945">
                <a:tc>
                  <a:txBody>
                    <a:bodyPr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语文（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数学（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英语（</a:t>
                      </a:r>
                      <a:r>
                        <a:rPr lang="en-US" altLang="zh-CN" dirty="0"/>
                        <a:t>150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物理（</a:t>
                      </a:r>
                      <a:r>
                        <a:rPr lang="en-US" altLang="zh-CN" dirty="0"/>
                        <a:t>110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化学（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生物（</a:t>
                      </a:r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1719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同学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</a:tr>
              <a:tr h="417195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同学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80026" y="4600614"/>
            <a:ext cx="3327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/>
              <a:t>依据A、B得分评价A、B权重</a:t>
            </a:r>
            <a:endParaRPr lang="zh-CN" altLang="en-US" sz="2000" dirty="0"/>
          </a:p>
        </p:txBody>
      </p:sp>
      <p:sp>
        <p:nvSpPr>
          <p:cNvPr id="16" name="箭头: 右 15"/>
          <p:cNvSpPr/>
          <p:nvPr/>
        </p:nvSpPr>
        <p:spPr>
          <a:xfrm>
            <a:off x="4511040" y="4646295"/>
            <a:ext cx="542925" cy="26797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57645" y="4571404"/>
            <a:ext cx="32048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/>
              <a:t>得分 = 权重*归一化后的值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23043" y="5333315"/>
            <a:ext cx="25196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dirty="0"/>
              <a:t>归一化后的值	</a:t>
            </a:r>
            <a:r>
              <a:rPr lang="zh-CN" altLang="en-US" sz="2000" dirty="0">
                <a:solidFill>
                  <a:srgbClr val="FF0000"/>
                </a:solidFill>
              </a:rPr>
              <a:t>易得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95533" y="5790783"/>
            <a:ext cx="1859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/>
              <a:t>权重	</a:t>
            </a:r>
            <a:r>
              <a:rPr lang="zh-CN" altLang="en-US" sz="2000" dirty="0">
                <a:solidFill>
                  <a:srgbClr val="FF0000"/>
                </a:solidFill>
              </a:rPr>
              <a:t>不易得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6502" y="3909742"/>
            <a:ext cx="3330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A和B谁的成绩更好一些？</a:t>
            </a:r>
            <a:endParaRPr lang="zh-CN" altLang="en-US" sz="2400" dirty="0"/>
          </a:p>
        </p:txBody>
      </p:sp>
    </p:spTree>
    <p:custDataLst>
      <p:tags r:id="rId3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bldLvl="0" animBg="1"/>
      <p:bldP spid="17" grpId="0"/>
      <p:bldP spid="18" grpId="0"/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-1524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2.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简介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00200"/>
            <a:ext cx="7268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 b="1" dirty="0">
                <a:solidFill>
                  <a:srgbClr val="FF0000"/>
                </a:solidFill>
              </a:rPr>
              <a:t>熵</a:t>
            </a:r>
            <a:r>
              <a:rPr lang="zh-CN" sz="2400" b="1" dirty="0">
                <a:solidFill>
                  <a:srgbClr val="FF0000"/>
                </a:solidFill>
              </a:rPr>
              <a:t>：</a:t>
            </a:r>
            <a:r>
              <a:rPr lang="zh-CN" sz="2400" dirty="0"/>
              <a:t>熵</a:t>
            </a:r>
            <a:r>
              <a:rPr sz="2400" dirty="0"/>
              <a:t>的概念来源于热力学，物理意义是度量热力学系统的无序程度</a:t>
            </a:r>
            <a:r>
              <a:rPr lang="zh-CN" sz="2400" dirty="0"/>
              <a:t>。熵与信息量成反比，</a:t>
            </a:r>
            <a:r>
              <a:rPr lang="zh-CN" sz="2400" dirty="0">
                <a:solidFill>
                  <a:srgbClr val="FF0000"/>
                </a:solidFill>
              </a:rPr>
              <a:t>熵值越小越好</a:t>
            </a:r>
            <a:r>
              <a:rPr lang="zh-CN" sz="2400" dirty="0"/>
              <a:t>。</a:t>
            </a:r>
            <a:endParaRPr sz="24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熵权法：</a:t>
            </a:r>
            <a:r>
              <a:rPr lang="zh-CN" altLang="en-US" sz="2400" dirty="0"/>
              <a:t>熵权法是一种可以用于多对象、多指标的综合评价方法，其评价结果主要是依据客观资料，</a:t>
            </a:r>
            <a:r>
              <a:rPr lang="zh-CN" altLang="en-US" sz="2400" dirty="0">
                <a:solidFill>
                  <a:srgbClr val="FF0000"/>
                </a:solidFill>
              </a:rPr>
              <a:t>几乎不受主观因素的影响</a:t>
            </a:r>
            <a:r>
              <a:rPr lang="zh-CN" altLang="en-US" sz="2400" dirty="0"/>
              <a:t>，可以在很大程度上避免人为因素的</a:t>
            </a:r>
            <a:r>
              <a:rPr lang="zh-CN" altLang="en-US" sz="2400" dirty="0"/>
              <a:t>干扰。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117600" y="4965700"/>
              <a:ext cx="3556000" cy="6159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117600" y="4965700"/>
                <a:ext cx="3556000" cy="615950"/>
              </a:xfrm>
              <a:prstGeom prst="rect"/>
            </p:spPr>
          </p:pic>
        </mc:Fallback>
      </mc:AlternateContent>
    </p:spTree>
    <p:custDataLst>
      <p:tags r:id="rId4"/>
    </p:custData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3.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基本思路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1240" y="3429000"/>
            <a:ext cx="763460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b="1" dirty="0">
                <a:solidFill>
                  <a:srgbClr val="FF0000"/>
                </a:solidFill>
              </a:rPr>
              <a:t>指标的变异性大小来确定客观权重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数据</a:t>
            </a:r>
            <a:r>
              <a:rPr lang="zh-CN" altLang="en-US" sz="2000" dirty="0"/>
              <a:t>归一化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计算指标</a:t>
            </a:r>
            <a:r>
              <a:rPr lang="zh-CN" altLang="en-US" sz="2000" dirty="0"/>
              <a:t>变异性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计算信息</a:t>
            </a:r>
            <a:r>
              <a:rPr lang="zh-CN" altLang="en-US" sz="2000" dirty="0"/>
              <a:t>熵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计算</a:t>
            </a:r>
            <a:r>
              <a:rPr lang="zh-CN" altLang="en-US" sz="2000" dirty="0"/>
              <a:t>权值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031240" y="18101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dirty="0">
                <a:latin typeface="宋体" panose="02010600030101010101" pitchFamily="2" charset="-122"/>
              </a:rPr>
              <a:t>权重大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sp>
        <p:nvSpPr>
          <p:cNvPr id="25" name="箭头: 右 24"/>
          <p:cNvSpPr/>
          <p:nvPr/>
        </p:nvSpPr>
        <p:spPr>
          <a:xfrm>
            <a:off x="1934845" y="1881505"/>
            <a:ext cx="432435" cy="24765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2868" y="18286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latin typeface="宋体" panose="02010600030101010101" pitchFamily="2" charset="-122"/>
                <a:sym typeface="+mn-ea"/>
              </a:rPr>
              <a:t>提供</a:t>
            </a:r>
            <a:r>
              <a:rPr lang="zh-CN" altLang="en-US" sz="1800" dirty="0">
                <a:latin typeface="宋体" panose="02010600030101010101" pitchFamily="2" charset="-122"/>
              </a:rPr>
              <a:t>信息量大</a:t>
            </a:r>
            <a:endParaRPr lang="zh-CN" altLang="en-US" sz="1800" dirty="0">
              <a:latin typeface="宋体" panose="02010600030101010101" pitchFamily="2" charset="-122"/>
              <a:ea typeface="黑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60091" y="1798199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dirty="0">
                <a:latin typeface="宋体" panose="02010600030101010101" pitchFamily="2" charset="-122"/>
              </a:rPr>
              <a:t>指标的变异性大</a:t>
            </a:r>
            <a:endParaRPr lang="zh-CN" altLang="en-US" sz="1800" dirty="0">
              <a:latin typeface="宋体" panose="02010600030101010101" pitchFamily="2" charset="-122"/>
            </a:endParaRPr>
          </a:p>
          <a:p>
            <a:r>
              <a:rPr lang="zh-CN" altLang="en-US" sz="1800" dirty="0">
                <a:latin typeface="宋体" panose="02010600030101010101" pitchFamily="2" charset="-122"/>
              </a:rPr>
              <a:t>（指标占的比重）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51000" y="18285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 dirty="0">
                <a:latin typeface="宋体" panose="02010600030101010101" pitchFamily="2" charset="-122"/>
              </a:rPr>
              <a:t>信息熵值小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08821" y="2666761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信息熵值越小，权重越大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箭头: 右 24"/>
          <p:cNvSpPr/>
          <p:nvPr/>
        </p:nvSpPr>
        <p:spPr>
          <a:xfrm>
            <a:off x="3963035" y="1877695"/>
            <a:ext cx="440055" cy="24765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箭头: 右 24"/>
          <p:cNvSpPr/>
          <p:nvPr/>
        </p:nvSpPr>
        <p:spPr>
          <a:xfrm>
            <a:off x="6365240" y="1870710"/>
            <a:ext cx="495300" cy="24765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ldLvl="0" animBg="1"/>
      <p:bldP spid="26" grpId="0"/>
      <p:bldP spid="29" grpId="0"/>
      <p:bldP spid="33" grpId="0"/>
      <p:bldP spid="34" grpId="0"/>
      <p:bldP spid="2" grpId="0" bldLvl="0" animBg="1"/>
      <p:bldP spid="3" grpId="0" bldLvl="0" animBg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4.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21460"/>
            <a:ext cx="790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4.1 </a:t>
            </a:r>
            <a:r>
              <a:rPr lang="zh-CN" altLang="en-US" sz="2000" b="1" dirty="0"/>
              <a:t>数据</a:t>
            </a:r>
            <a:r>
              <a:rPr lang="zh-CN" altLang="en-US" sz="2000" b="1" dirty="0"/>
              <a:t>归一化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由于各项指标计量单位并不统一，因此在计算综合权重前先要对它们进行归一化处理，即把指标的绝对值转化为相对值，并令</a:t>
            </a:r>
            <a:endParaRPr lang="zh-CN" altLang="en-US" sz="20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696200" y="2529205"/>
          <a:ext cx="863600" cy="46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2" imgW="14325600" imgH="7620000" progId="Equation.DSMT4">
                  <p:embed/>
                </p:oleObj>
              </mc:Choice>
              <mc:Fallback>
                <p:oleObj name="Equation" r:id="rId2" imgW="14325600" imgH="7620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529205"/>
                        <a:ext cx="863600" cy="468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66800" y="32766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正向指标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9180" y="4419600"/>
            <a:ext cx="79089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负向指标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38400" y="3255645"/>
          <a:ext cx="5455920" cy="82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4" imgW="3594100" imgH="546100" progId="Equation.DSMT4">
                  <p:embed/>
                </p:oleObj>
              </mc:Choice>
              <mc:Fallback>
                <p:oleObj name="Equation" r:id="rId4" imgW="3594100" imgH="546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55645"/>
                        <a:ext cx="5455920" cy="829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362200" y="4431665"/>
          <a:ext cx="553275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6" imgW="3594100" imgH="546100" progId="Equation.DSMT4">
                  <p:embed/>
                </p:oleObj>
              </mc:Choice>
              <mc:Fallback>
                <p:oleObj name="Equation" r:id="rId6" imgW="3594100" imgH="546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431665"/>
                        <a:ext cx="5532755" cy="841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083300" y="2419350"/>
              <a:ext cx="927100" cy="558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083300" y="2419350"/>
                <a:ext cx="9271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1358900" y="3835400"/>
              <a:ext cx="71120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1358900" y="3835400"/>
                <a:ext cx="711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3810000" y="4038600"/>
              <a:ext cx="242570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3810000" y="4038600"/>
                <a:ext cx="2425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3943350" y="5295900"/>
              <a:ext cx="2444750" cy="234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3943350" y="5295900"/>
                <a:ext cx="2444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8" name="墨迹 17"/>
              <p14:cNvContentPartPr/>
              <p14:nvPr/>
            </p14:nvContentPartPr>
            <p14:xfrm>
              <a:off x="4171950" y="3067050"/>
              <a:ext cx="431800" cy="590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7"/>
            </p:blipFill>
            <p:spPr>
              <a:xfrm>
                <a:off x="4171950" y="3067050"/>
                <a:ext cx="4318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5016500" y="3600450"/>
              <a:ext cx="1162050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5016500" y="3600450"/>
                <a:ext cx="1162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4044950" y="4222750"/>
              <a:ext cx="768350" cy="679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1"/>
            </p:blipFill>
            <p:spPr>
              <a:xfrm>
                <a:off x="4044950" y="4222750"/>
                <a:ext cx="768350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1" name="墨迹 20"/>
              <p14:cNvContentPartPr/>
              <p14:nvPr/>
            </p14:nvContentPartPr>
            <p14:xfrm>
              <a:off x="5873750" y="4343400"/>
              <a:ext cx="742950" cy="539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3"/>
            </p:blipFill>
            <p:spPr>
              <a:xfrm>
                <a:off x="5873750" y="4343400"/>
                <a:ext cx="742950" cy="539750"/>
              </a:xfrm>
              <a:prstGeom prst="rect"/>
            </p:spPr>
          </p:pic>
        </mc:Fallback>
      </mc:AlternateContent>
    </p:spTree>
    <p:custDataLst>
      <p:tags r:id="rId24"/>
    </p:custData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4. 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4.2 </a:t>
            </a:r>
            <a:r>
              <a:rPr lang="zh-CN" altLang="en-US" sz="2000" b="1" dirty="0"/>
              <a:t>计算指标变异性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计算第j项指标下第i方案指标值的比重</a:t>
            </a:r>
            <a:endParaRPr lang="zh-CN" altLang="en-US" sz="20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634989" y="2029553"/>
          <a:ext cx="415926" cy="501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2" imgW="215900" imgH="266065" progId="Equation.DSMT4">
                  <p:embed/>
                </p:oleObj>
              </mc:Choice>
              <mc:Fallback>
                <p:oleObj name="Equation" r:id="rId2" imgW="215900" imgH="266065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989" y="2029553"/>
                        <a:ext cx="415926" cy="501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990975" y="2585085"/>
          <a:ext cx="2717165" cy="107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4" imgW="1930400" imgH="762000" progId="Equation.DSMT4">
                  <p:embed/>
                </p:oleObj>
              </mc:Choice>
              <mc:Fallback>
                <p:oleObj name="Equation" r:id="rId4" imgW="1930400" imgH="762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2585085"/>
                        <a:ext cx="2717165" cy="10756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38200" y="3715385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4.3 </a:t>
            </a:r>
            <a:r>
              <a:rPr lang="zh-CN" altLang="en-US" sz="2000" b="1" dirty="0"/>
              <a:t>计算信息熵</a:t>
            </a:r>
            <a:endParaRPr lang="zh-CN" altLang="en-US" sz="2000" b="1" dirty="0"/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/>
              <a:t>计算第j项指标的信息熵值</a:t>
            </a:r>
            <a:endParaRPr lang="zh-CN" altLang="en-US" sz="2000" dirty="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4343400" y="4267200"/>
          <a:ext cx="329565" cy="52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6" imgW="165100" imgH="241300" progId="Equation.DSMT4">
                  <p:embed/>
                </p:oleObj>
              </mc:Choice>
              <mc:Fallback>
                <p:oleObj name="Equation" r:id="rId6" imgW="165100" imgH="241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267200"/>
                        <a:ext cx="329565" cy="527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191000" y="4807585"/>
          <a:ext cx="2317115" cy="9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8" imgW="1269365" imgH="495300" progId="Equation.DSMT4">
                  <p:embed/>
                </p:oleObj>
              </mc:Choice>
              <mc:Fallback>
                <p:oleObj name="Equation" r:id="rId8" imgW="1269365" imgH="4953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807585"/>
                        <a:ext cx="2317115" cy="9055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1371328" y="5713104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000" dirty="0"/>
              <a:t>其中k =1/ln(n)，满足e&gt;0。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" name="墨迹 2"/>
              <p14:cNvContentPartPr/>
              <p14:nvPr/>
            </p14:nvContentPartPr>
            <p14:xfrm>
              <a:off x="3771900" y="2317750"/>
              <a:ext cx="2368550" cy="13843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1"/>
            </p:blipFill>
            <p:spPr>
              <a:xfrm>
                <a:off x="3771900" y="2317750"/>
                <a:ext cx="2368550" cy="138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276600" y="4654550"/>
              <a:ext cx="1365250" cy="133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276600" y="4654550"/>
                <a:ext cx="136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5702300" y="5626100"/>
              <a:ext cx="10541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5702300" y="5626100"/>
                <a:ext cx="1054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5702300" y="4597400"/>
              <a:ext cx="1504950" cy="1079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5702300" y="4597400"/>
                <a:ext cx="1504950" cy="1079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898650" y="6038850"/>
              <a:ext cx="2590800" cy="158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898650" y="6038850"/>
                <a:ext cx="2590800" cy="158750"/>
              </a:xfrm>
              <a:prstGeom prst="rect"/>
            </p:spPr>
          </p:pic>
        </mc:Fallback>
      </mc:AlternateContent>
    </p:spTree>
    <p:custDataLst>
      <p:tags r:id="rId20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67400" cy="33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本次系列课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原创出品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，课件代码请关注公众号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科研交流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回复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2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课件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无任何付费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4700" y="0"/>
            <a:ext cx="3260725" cy="331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欢迎大家收藏、点赞、转发、每周更新</a:t>
            </a:r>
            <a:r>
              <a:rPr lang="en-US" altLang="zh-CN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strike="noStrike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节课</a:t>
            </a:r>
            <a:endParaRPr lang="zh-CN" altLang="en-US" sz="1200" strike="noStrike" noProof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6978" name="图片 3"/>
          <p:cNvPicPr>
            <a:picLocks noChangeAspect="1"/>
          </p:cNvPicPr>
          <p:nvPr/>
        </p:nvPicPr>
        <p:blipFill>
          <a:blip r:embed="rId1"/>
          <a:srcRect l="16956" t="12379" r="18745" b="32552"/>
          <a:stretch>
            <a:fillRect/>
          </a:stretch>
        </p:blipFill>
        <p:spPr>
          <a:xfrm>
            <a:off x="7945120" y="332105"/>
            <a:ext cx="1198880" cy="1189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47490"/>
          <p:cNvSpPr>
            <a:spLocks noGrp="1"/>
          </p:cNvSpPr>
          <p:nvPr>
            <p:ph type="title"/>
          </p:nvPr>
        </p:nvSpPr>
        <p:spPr>
          <a:xfrm>
            <a:off x="228600" y="533400"/>
            <a:ext cx="5406390" cy="1143000"/>
          </a:xfrm>
          <a:ln w="12700"/>
        </p:spPr>
        <p:txBody>
          <a:bodyPr wrap="square" lIns="90488" tIns="44450" rIns="90488" bIns="44450" rtlCol="0" anchor="ctr" anchorCtr="1">
            <a:normAutofit/>
          </a:bodyPr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4. </a:t>
            </a:r>
            <a:r>
              <a:rPr sz="28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熵权法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基本</a:t>
            </a:r>
            <a:r>
              <a:rPr kumimoji="0" sz="2800" b="1" i="0" u="none" strike="noStrike" kern="1200" cap="none" spc="200" normalizeH="0" baseline="0" noProof="1">
                <a:solidFill>
                  <a:srgbClr val="000066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微软雅黑" panose="020B0503020204020204" charset="-122"/>
              </a:rPr>
              <a:t>步骤</a:t>
            </a:r>
            <a:endParaRPr kumimoji="0" sz="2800" b="1" i="0" u="none" strike="noStrike" kern="1200" cap="none" spc="200" normalizeH="0" baseline="0" noProof="1">
              <a:solidFill>
                <a:srgbClr val="000066"/>
              </a:solidFill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51638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4.4 </a:t>
            </a:r>
            <a:r>
              <a:rPr lang="zh-CN" altLang="en-US" sz="2000" b="1" dirty="0"/>
              <a:t>计算信息熵冗余度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计算第j项指标的信息熵冗余度</a:t>
            </a:r>
            <a:endParaRPr lang="en-US" altLang="zh-CN" sz="200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974465" y="2531110"/>
          <a:ext cx="119507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2" imgW="546100" imgH="241300" progId="Equation.DSMT4">
                  <p:embed/>
                </p:oleObj>
              </mc:Choice>
              <mc:Fallback>
                <p:oleObj name="Equation" r:id="rId2" imgW="5461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465" y="2531110"/>
                        <a:ext cx="1195070" cy="5213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9253" t="-3611"/>
          <a:stretch>
            <a:fillRect/>
          </a:stretch>
        </p:blipFill>
        <p:spPr>
          <a:xfrm>
            <a:off x="4724400" y="2057400"/>
            <a:ext cx="356870" cy="4737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2000" y="3124200"/>
            <a:ext cx="79089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/>
              <a:t>4.5 </a:t>
            </a:r>
            <a:r>
              <a:rPr lang="zh-CN" altLang="en-US" sz="2000" b="1" dirty="0"/>
              <a:t>计算各指标</a:t>
            </a:r>
            <a:r>
              <a:rPr lang="zh-CN" altLang="en-US" sz="2000" b="1" dirty="0"/>
              <a:t>权重</a:t>
            </a:r>
            <a:endParaRPr lang="zh-CN" altLang="en-US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计算第j项指标的</a:t>
            </a:r>
            <a:r>
              <a:rPr lang="zh-CN" altLang="en-US" sz="2000" dirty="0"/>
              <a:t>权重</a:t>
            </a:r>
            <a:endParaRPr lang="en-US" altLang="zh-CN" sz="20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855085" y="4343400"/>
          <a:ext cx="1433830" cy="1325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5" imgW="812800" imgH="736600" progId="Equation.DSMT4">
                  <p:embed/>
                </p:oleObj>
              </mc:Choice>
              <mc:Fallback>
                <p:oleObj name="Equation" r:id="rId5" imgW="812800" imgH="736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5085" y="4343400"/>
                        <a:ext cx="1433830" cy="13252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715385"/>
            <a:ext cx="368935" cy="427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2463800" y="3644900"/>
              <a:ext cx="628650" cy="57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2463800" y="3644900"/>
                <a:ext cx="628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651250" y="2406650"/>
              <a:ext cx="1828800" cy="819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651250" y="2406650"/>
                <a:ext cx="18288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2317750" y="4552950"/>
              <a:ext cx="2413000" cy="107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2317750" y="4552950"/>
                <a:ext cx="2413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3714750" y="5619750"/>
              <a:ext cx="2216150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3714750" y="5619750"/>
                <a:ext cx="2216150" cy="215900"/>
              </a:xfrm>
              <a:prstGeom prst="rect"/>
            </p:spPr>
          </p:pic>
        </mc:Fallback>
      </mc:AlternateContent>
    </p:spTree>
    <p:custDataLst>
      <p:tags r:id="rId16"/>
    </p:custData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1.xml><?xml version="1.0" encoding="utf-8"?>
<p:tagLst xmlns:p="http://schemas.openxmlformats.org/presentationml/2006/main">
  <p:tag name="KSO_WM_UNIT_TABLE_BEAUTIFY" val="smartTable{30db92f5-de2f-4b2d-886e-2adba14be506}"/>
  <p:tag name="TABLE_ENDDRAG_ORIGIN_RECT" val="604*122"/>
  <p:tag name="TABLE_ENDDRAG_RECT" val="73*141*604*122"/>
</p:tagLst>
</file>

<file path=ppt/tags/tag10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7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0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ABLE_BEAUTIFY" val="smartTable{05744c53-6797-4da3-8b79-6c6c6c50b974}"/>
  <p:tag name="TABLE_ENDDRAG_ORIGIN_RECT" val="606*259"/>
  <p:tag name="TABLE_ENDDRAG_RECT" val="73*199*606*259"/>
</p:tagLst>
</file>

<file path=ppt/tags/tag11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2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3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4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5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6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7.xml><?xml version="1.0" encoding="utf-8"?>
<p:tagLst xmlns:p="http://schemas.openxmlformats.org/presentationml/2006/main">
  <p:tag name="KSO_WM_UNIT_TABLE_BEAUTIFY" val="smartTable{b310d71b-8b22-4efb-82e4-5edfc1d1efdb}"/>
</p:tagLst>
</file>

<file path=ppt/tags/tag118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1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1"/>
  <p:tag name="KSO_WM_SPECIAL_SOURCE" val="bdnull"/>
</p:tagLst>
</file>

<file path=ppt/tags/tag121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22.xml><?xml version="1.0" encoding="utf-8"?>
<p:tagLst xmlns:p="http://schemas.openxmlformats.org/presentationml/2006/main">
  <p:tag name="KSO_DOCER_TEMPLATE_OPEN_ONCE_MARK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96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9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输入你的副标题，文字是您思想的提炼。"/>
  <p:tag name="KSO_WM_TEMPLATE_CATEGORY" val="custom"/>
  <p:tag name="KSO_WM_TEMPLATE_INDEX" val="20204427"/>
  <p:tag name="KSO_WM_UNIT_ID" val="custom20204427_1*b*1"/>
  <p:tag name="KSO_WM_UNIT_ISNUMDGMTITLE" val="0"/>
</p:tagLst>
</file>

<file path=ppt/tags/tag98.xml><?xml version="1.0" encoding="utf-8"?>
<p:tagLst xmlns:p="http://schemas.openxmlformats.org/presentationml/2006/main">
  <p:tag name="KSO_WM_SLIDE_ID" val="custom2020442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1"/>
  <p:tag name="KSO_WM_SLIDE_LAYOUT" val="a_b"/>
  <p:tag name="KSO_WM_SLIDE_LAYOUT_CNT" val="1_1"/>
  <p:tag name="KSO_WM_UNIT_SHOW_EDIT_AREA_INDICATION" val="1"/>
  <p:tag name="KSO_WM_TEMPLATE_THUMBS_INDEX" val="1、4、7、9、12、17、20、21、22、23、24、28、30、34、38"/>
  <p:tag name="KSO_WM_TEMPLATE_MASTER_THUMB_INDEX" val="12"/>
  <p:tag name="KSO_WM_SPECIAL_SOURCE" val="bdnull"/>
</p:tagLst>
</file>

<file path=ppt/tags/tag99.xml><?xml version="1.0" encoding="utf-8"?>
<p:tagLst xmlns:p="http://schemas.openxmlformats.org/presentationml/2006/main">
  <p:tag name="KSO_WM_TEMPLATE_CATEGORY" val="custom"/>
  <p:tag name="KSO_WM_TEMPLATE_INDEX" val="2020260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2478</Words>
  <Application>WPS 演示</Application>
  <PresentationFormat>全屏显示(4:3)</PresentationFormat>
  <Paragraphs>470</Paragraphs>
  <Slides>21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21</vt:i4>
      </vt:variant>
    </vt:vector>
  </HeadingPairs>
  <TitlesOfParts>
    <vt:vector size="52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Viner Hand ITC</vt:lpstr>
      <vt:lpstr>Times New Roman</vt:lpstr>
      <vt:lpstr>隶书</vt:lpstr>
      <vt:lpstr>Wingdings</vt:lpstr>
      <vt:lpstr>Arial Unicode MS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基本原理与应用分析 ——熵权法</vt:lpstr>
      <vt:lpstr>PowerPoint 演示文稿</vt:lpstr>
      <vt:lpstr>熵权法简介</vt:lpstr>
      <vt:lpstr>1. 问题引入</vt:lpstr>
      <vt:lpstr>2. 熵权法简介</vt:lpstr>
      <vt:lpstr>3. 熵权法基本思路</vt:lpstr>
      <vt:lpstr>4. 熵权法基本步骤</vt:lpstr>
      <vt:lpstr>4. 熵权法基本步骤</vt:lpstr>
      <vt:lpstr>4. 熵权法基本步骤</vt:lpstr>
      <vt:lpstr>4. 熵权法基本步骤</vt:lpstr>
      <vt:lpstr>应用例题分析</vt:lpstr>
      <vt:lpstr>应用例题分析</vt:lpstr>
      <vt:lpstr>应用例题分析</vt:lpstr>
      <vt:lpstr>应用例题分析</vt:lpstr>
      <vt:lpstr>应用例题分析</vt:lpstr>
      <vt:lpstr>应用例题分析</vt:lpstr>
      <vt:lpstr>练习与小结</vt:lpstr>
      <vt:lpstr>1. 练习</vt:lpstr>
      <vt:lpstr>2. 小结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YIn</dc:creator>
  <cp:lastModifiedBy>安</cp:lastModifiedBy>
  <cp:revision>702</cp:revision>
  <dcterms:created xsi:type="dcterms:W3CDTF">2020-07-29T13:26:00Z</dcterms:created>
  <dcterms:modified xsi:type="dcterms:W3CDTF">2021-12-26T13:15:40Z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2052-11.1.0.11115</vt:lpwstr>
  </property>
  <property fmtid="{D5CDD505-2E9C-101B-9397-08002B2CF9AE}" pid="4" name="ICV">
    <vt:lpwstr>6BDB4746DA10462C81859B9762412018</vt:lpwstr>
  </property>
</Properties>
</file>